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91" r:id="rId6"/>
    <p:sldId id="260" r:id="rId7"/>
    <p:sldId id="292" r:id="rId8"/>
    <p:sldId id="273" r:id="rId9"/>
    <p:sldId id="274" r:id="rId10"/>
    <p:sldId id="262" r:id="rId11"/>
    <p:sldId id="264" r:id="rId12"/>
    <p:sldId id="300" r:id="rId13"/>
    <p:sldId id="275" r:id="rId14"/>
    <p:sldId id="276" r:id="rId15"/>
    <p:sldId id="265" r:id="rId16"/>
    <p:sldId id="278" r:id="rId17"/>
    <p:sldId id="279" r:id="rId18"/>
    <p:sldId id="280" r:id="rId19"/>
    <p:sldId id="281" r:id="rId20"/>
    <p:sldId id="301" r:id="rId21"/>
    <p:sldId id="282" r:id="rId22"/>
    <p:sldId id="283" r:id="rId23"/>
    <p:sldId id="302" r:id="rId24"/>
    <p:sldId id="277" r:id="rId25"/>
    <p:sldId id="293" r:id="rId26"/>
    <p:sldId id="284" r:id="rId27"/>
    <p:sldId id="268" r:id="rId28"/>
    <p:sldId id="294" r:id="rId29"/>
    <p:sldId id="269" r:id="rId30"/>
    <p:sldId id="295" r:id="rId31"/>
    <p:sldId id="285" r:id="rId32"/>
    <p:sldId id="286" r:id="rId33"/>
    <p:sldId id="287" r:id="rId34"/>
    <p:sldId id="288" r:id="rId35"/>
    <p:sldId id="289" r:id="rId36"/>
    <p:sldId id="271" r:id="rId37"/>
    <p:sldId id="297" r:id="rId38"/>
    <p:sldId id="298" r:id="rId39"/>
    <p:sldId id="290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ictures\Spain Pictures\DSC00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534399" cy="6400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1470025"/>
          </a:xfrm>
          <a:gradFill>
            <a:gsLst>
              <a:gs pos="0">
                <a:schemeClr val="accent1">
                  <a:tint val="50000"/>
                  <a:satMod val="300000"/>
                  <a:alpha val="14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La historia </a:t>
            </a:r>
            <a:r>
              <a:rPr lang="es-ES" dirty="0" smtClean="0"/>
              <a:t>del español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886200"/>
            <a:ext cx="4876800" cy="762000"/>
          </a:xfrm>
          <a:solidFill>
            <a:schemeClr val="lt1">
              <a:alpha val="73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b="1" dirty="0" smtClean="0"/>
              <a:t>por Señorita Loinaz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http://img.breitbart.com/images/2010/1/15/CNG.82fa3507dfd3451f8d7a2646b67fa24d.101/photo_1263582108583-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59" y="1143001"/>
            <a:ext cx="8076490" cy="52577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s-ES" dirty="0" smtClean="0"/>
              <a:t>El rey empezó a contar la historia.</a:t>
            </a:r>
            <a:endParaRPr lang="es-ES" dirty="0"/>
          </a:p>
        </p:txBody>
      </p:sp>
      <p:sp>
        <p:nvSpPr>
          <p:cNvPr id="8" name="Oval Callout 7"/>
          <p:cNvSpPr/>
          <p:nvPr/>
        </p:nvSpPr>
        <p:spPr>
          <a:xfrm>
            <a:off x="4953000" y="914400"/>
            <a:ext cx="4191000" cy="2286000"/>
          </a:xfrm>
          <a:prstGeom prst="wedgeEllipseCallout">
            <a:avLst>
              <a:gd name="adj1" fmla="val -45406"/>
              <a:gd name="adj2" fmla="val 883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Felipe, en  el año 210BC, llegó a España un imperio muy poderoso. Era el imperio de los romanos.</a:t>
            </a:r>
          </a:p>
          <a:p>
            <a:pPr algn="ctr"/>
            <a:r>
              <a:rPr lang="es-ES" dirty="0" smtClean="0"/>
              <a:t>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Los romanos hablaban Latín. Ellos eran muy poderosos.</a:t>
            </a:r>
            <a:endParaRPr lang="es-ES" dirty="0"/>
          </a:p>
        </p:txBody>
      </p:sp>
      <p:pic>
        <p:nvPicPr>
          <p:cNvPr id="4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"/>
            <a:ext cx="9144000" cy="6858000"/>
          </a:xfrm>
          <a:prstGeom prst="rect">
            <a:avLst/>
          </a:prstGeom>
          <a:noFill/>
        </p:spPr>
      </p:pic>
      <p:sp>
        <p:nvSpPr>
          <p:cNvPr id="7" name="Right Arrow 6"/>
          <p:cNvSpPr/>
          <p:nvPr/>
        </p:nvSpPr>
        <p:spPr>
          <a:xfrm rot="1088215">
            <a:off x="299627" y="471764"/>
            <a:ext cx="1843811" cy="13716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Los romanos</a:t>
            </a:r>
            <a:endParaRPr lang="es-ES" sz="2400" dirty="0"/>
          </a:p>
        </p:txBody>
      </p:sp>
      <p:sp>
        <p:nvSpPr>
          <p:cNvPr id="9" name="Right Arrow 8"/>
          <p:cNvSpPr/>
          <p:nvPr/>
        </p:nvSpPr>
        <p:spPr>
          <a:xfrm rot="20436878" flipH="1">
            <a:off x="6344753" y="666152"/>
            <a:ext cx="2321894" cy="143630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Los romanos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Los romanos hablaban Latín. Ellos eran muy poderosos.</a:t>
            </a:r>
            <a:endParaRPr lang="es-ES" dirty="0"/>
          </a:p>
        </p:txBody>
      </p:sp>
      <p:pic>
        <p:nvPicPr>
          <p:cNvPr id="4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"/>
            <a:ext cx="9144000" cy="6858000"/>
          </a:xfrm>
          <a:prstGeom prst="rect">
            <a:avLst/>
          </a:prstGeom>
          <a:noFill/>
        </p:spPr>
      </p:pic>
      <p:sp>
        <p:nvSpPr>
          <p:cNvPr id="10" name="Oval Callout 9"/>
          <p:cNvSpPr/>
          <p:nvPr/>
        </p:nvSpPr>
        <p:spPr>
          <a:xfrm>
            <a:off x="0" y="228600"/>
            <a:ext cx="2209800" cy="1371600"/>
          </a:xfrm>
          <a:prstGeom prst="wedgeEllipseCallout">
            <a:avLst>
              <a:gd name="adj1" fmla="val 97540"/>
              <a:gd name="adj2" fmla="val 8454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600" dirty="0" smtClean="0"/>
              <a:t>Somos los romanos. </a:t>
            </a:r>
            <a:endParaRPr lang="es-ES_tradnl" sz="2600" dirty="0"/>
          </a:p>
        </p:txBody>
      </p:sp>
      <p:sp>
        <p:nvSpPr>
          <p:cNvPr id="11" name="Oval Callout 10"/>
          <p:cNvSpPr/>
          <p:nvPr/>
        </p:nvSpPr>
        <p:spPr>
          <a:xfrm>
            <a:off x="5486400" y="0"/>
            <a:ext cx="3657600" cy="1600200"/>
          </a:xfrm>
          <a:prstGeom prst="wedgeEllipseCallout">
            <a:avLst>
              <a:gd name="adj1" fmla="val -33626"/>
              <a:gd name="adj2" fmla="val 10218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600" dirty="0" smtClean="0"/>
              <a:t>Somos el imperio más poderoso del mundo.</a:t>
            </a:r>
            <a:endParaRPr lang="es-ES_tradnl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http://img.breitbart.com/images/2010/1/15/CNG.82fa3507dfd3451f8d7a2646b67fa24d.101/photo_1263582108583-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153" y="905253"/>
            <a:ext cx="8558746" cy="5571747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4800600" y="1143000"/>
            <a:ext cx="4343400" cy="1828800"/>
          </a:xfrm>
          <a:prstGeom prst="wedgeEllipseCallout">
            <a:avLst>
              <a:gd name="adj1" fmla="val -36332"/>
              <a:gd name="adj2" fmla="val 1000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600" dirty="0" smtClean="0"/>
              <a:t>Los romanos hablaban Latín. Ellos eran muy poderosos.</a:t>
            </a:r>
            <a:endParaRPr lang="es-ES" sz="2600" dirty="0"/>
          </a:p>
        </p:txBody>
      </p:sp>
      <p:sp>
        <p:nvSpPr>
          <p:cNvPr id="6" name="Oval Callout 5"/>
          <p:cNvSpPr/>
          <p:nvPr/>
        </p:nvSpPr>
        <p:spPr>
          <a:xfrm>
            <a:off x="304800" y="2895600"/>
            <a:ext cx="3124200" cy="1524000"/>
          </a:xfrm>
          <a:prstGeom prst="wedgeEllipseCallout">
            <a:avLst>
              <a:gd name="adj1" fmla="val 34489"/>
              <a:gd name="adj2" fmla="val -720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600" dirty="0" smtClean="0"/>
              <a:t>¿Qué idioma hablaban los romanos?</a:t>
            </a:r>
            <a:endParaRPr lang="es-E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http://img.breitbart.com/images/2010/1/15/CNG.82fa3507dfd3451f8d7a2646b67fa24d.101/photo_1263582108583-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153" y="905253"/>
            <a:ext cx="8558746" cy="5571747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4724400" y="914400"/>
            <a:ext cx="4419600" cy="1905000"/>
          </a:xfrm>
          <a:prstGeom prst="wedgeEllipseCallout">
            <a:avLst>
              <a:gd name="adj1" fmla="val -31419"/>
              <a:gd name="adj2" fmla="val 113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300" dirty="0" smtClean="0"/>
              <a:t>Pero, un día otro grupo de personas atacó a los romanos. Ellos se llamaban los Visigodos. </a:t>
            </a:r>
            <a:endParaRPr lang="es-ES" sz="2300" dirty="0"/>
          </a:p>
        </p:txBody>
      </p:sp>
      <p:sp>
        <p:nvSpPr>
          <p:cNvPr id="6" name="Oval Callout 5"/>
          <p:cNvSpPr/>
          <p:nvPr/>
        </p:nvSpPr>
        <p:spPr>
          <a:xfrm>
            <a:off x="4724400" y="838200"/>
            <a:ext cx="4419600" cy="1905000"/>
          </a:xfrm>
          <a:prstGeom prst="wedgeEllipseCallout">
            <a:avLst>
              <a:gd name="adj1" fmla="val -31419"/>
              <a:gd name="adj2" fmla="val 113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300" dirty="0" smtClean="0"/>
              <a:t>Los visigodos ocuparon gran parte de España. </a:t>
            </a:r>
            <a:endParaRPr lang="es-ES" sz="23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r>
              <a:rPr lang="es-ES" dirty="0" smtClean="0"/>
              <a:t>Los visigodos sacaron a los romanos de españa.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265" y="2510368"/>
            <a:ext cx="3048335" cy="427143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6700"/>
            <a:ext cx="3708400" cy="2781300"/>
          </a:xfrm>
          <a:prstGeom prst="rect">
            <a:avLst/>
          </a:prstGeom>
          <a:noFill/>
        </p:spPr>
      </p:pic>
      <p:sp>
        <p:nvSpPr>
          <p:cNvPr id="9" name="Oval Callout 8"/>
          <p:cNvSpPr/>
          <p:nvPr/>
        </p:nvSpPr>
        <p:spPr>
          <a:xfrm>
            <a:off x="1905000" y="2590800"/>
            <a:ext cx="3124200" cy="1600200"/>
          </a:xfrm>
          <a:prstGeom prst="wedgeEllipseCallout">
            <a:avLst>
              <a:gd name="adj1" fmla="val -30140"/>
              <a:gd name="adj2" fmla="val 10973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Oval Callout 9"/>
          <p:cNvSpPr/>
          <p:nvPr/>
        </p:nvSpPr>
        <p:spPr>
          <a:xfrm>
            <a:off x="1752600" y="2590800"/>
            <a:ext cx="3352800" cy="1600200"/>
          </a:xfrm>
          <a:prstGeom prst="wedgeEllipseCallout">
            <a:avLst>
              <a:gd name="adj1" fmla="val -53705"/>
              <a:gd name="adj2" fmla="val 9556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200" dirty="0" smtClean="0"/>
              <a:t>Somos un imperio poderoso. ¡Vamos a luchar!</a:t>
            </a:r>
            <a:endParaRPr lang="es-ES_tradnl" sz="2200" dirty="0"/>
          </a:p>
        </p:txBody>
      </p:sp>
      <p:sp>
        <p:nvSpPr>
          <p:cNvPr id="11" name="Oval Callout 10"/>
          <p:cNvSpPr/>
          <p:nvPr/>
        </p:nvSpPr>
        <p:spPr>
          <a:xfrm>
            <a:off x="4267200" y="1752600"/>
            <a:ext cx="2362200" cy="1600200"/>
          </a:xfrm>
          <a:prstGeom prst="wedgeEllipseCallout">
            <a:avLst>
              <a:gd name="adj1" fmla="val 58686"/>
              <a:gd name="adj2" fmla="val 58720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Somos los visigodos</a:t>
            </a:r>
            <a:r>
              <a:rPr lang="es-ES_tradnl" dirty="0" smtClean="0"/>
              <a:t>.</a:t>
            </a:r>
            <a:endParaRPr lang="es-ES_tradnl" dirty="0"/>
          </a:p>
        </p:txBody>
      </p:sp>
      <p:sp>
        <p:nvSpPr>
          <p:cNvPr id="12" name="Oval Callout 11"/>
          <p:cNvSpPr/>
          <p:nvPr/>
        </p:nvSpPr>
        <p:spPr>
          <a:xfrm>
            <a:off x="5791200" y="1447800"/>
            <a:ext cx="2362200" cy="1600200"/>
          </a:xfrm>
          <a:prstGeom prst="wedgeEllipseCallout">
            <a:avLst>
              <a:gd name="adj1" fmla="val 42044"/>
              <a:gd name="adj2" fmla="val 72892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Somos más poderosos.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2510368"/>
            <a:ext cx="3048335" cy="427143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6700"/>
            <a:ext cx="3708400" cy="2781300"/>
          </a:xfrm>
          <a:prstGeom prst="rect">
            <a:avLst/>
          </a:prstGeom>
          <a:noFill/>
        </p:spPr>
      </p:pic>
      <p:sp>
        <p:nvSpPr>
          <p:cNvPr id="9" name="Oval Callout 8"/>
          <p:cNvSpPr/>
          <p:nvPr/>
        </p:nvSpPr>
        <p:spPr>
          <a:xfrm>
            <a:off x="3505200" y="2514600"/>
            <a:ext cx="1981200" cy="1600200"/>
          </a:xfrm>
          <a:prstGeom prst="wedgeEllipseCallout">
            <a:avLst>
              <a:gd name="adj1" fmla="val -87993"/>
              <a:gd name="adj2" fmla="val 9367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¡Ah</a:t>
            </a:r>
            <a:r>
              <a:rPr lang="en-US" sz="2400" dirty="0" err="1" smtClean="0"/>
              <a:t>i</a:t>
            </a:r>
            <a:r>
              <a:rPr lang="es-ES_tradnl" sz="2400" dirty="0" smtClean="0"/>
              <a:t> vienen!</a:t>
            </a:r>
            <a:endParaRPr lang="es-ES_tradnl" sz="2400" dirty="0"/>
          </a:p>
        </p:txBody>
      </p:sp>
      <p:sp>
        <p:nvSpPr>
          <p:cNvPr id="10" name="Oval Callout 9"/>
          <p:cNvSpPr/>
          <p:nvPr/>
        </p:nvSpPr>
        <p:spPr>
          <a:xfrm>
            <a:off x="1295400" y="1752600"/>
            <a:ext cx="1981200" cy="1600200"/>
          </a:xfrm>
          <a:prstGeom prst="wedgeEllipseCallout">
            <a:avLst>
              <a:gd name="adj1" fmla="val -40675"/>
              <a:gd name="adj2" fmla="val 14375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200" dirty="0" smtClean="0"/>
              <a:t>Estamos listos para ganar.</a:t>
            </a:r>
            <a:endParaRPr lang="es-ES_tradnl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510368"/>
            <a:ext cx="3048335" cy="427143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6700"/>
            <a:ext cx="37084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2510368"/>
            <a:ext cx="3048335" cy="427143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733800"/>
            <a:ext cx="37084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2362200"/>
            <a:ext cx="3048335" cy="427143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124200"/>
            <a:ext cx="37084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Pictures\Spain Pictures\DSC00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228600"/>
            <a:ext cx="8636000" cy="6477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s-ES" dirty="0" smtClean="0"/>
              <a:t>Vocabulario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  <a:solidFill>
            <a:schemeClr val="lt1">
              <a:alpha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ES" sz="4000" dirty="0" smtClean="0"/>
              <a:t>El rey(es) – </a:t>
            </a:r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king</a:t>
            </a:r>
            <a:r>
              <a:rPr lang="es-ES" sz="4000" dirty="0" smtClean="0"/>
              <a:t> (s)</a:t>
            </a:r>
          </a:p>
          <a:p>
            <a:r>
              <a:rPr lang="es-ES" sz="4000" dirty="0" smtClean="0"/>
              <a:t>País(es) – country</a:t>
            </a:r>
          </a:p>
          <a:p>
            <a:r>
              <a:rPr lang="es-ES" sz="4000" dirty="0" smtClean="0"/>
              <a:t>Poderoso(a) - </a:t>
            </a:r>
            <a:r>
              <a:rPr lang="es-ES" sz="4000" dirty="0" err="1" smtClean="0"/>
              <a:t>powerful</a:t>
            </a:r>
            <a:endParaRPr lang="es-ES" sz="4000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10336">
            <a:off x="762000" y="2362200"/>
            <a:ext cx="3708400" cy="2781300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04505">
            <a:off x="3886200" y="2362200"/>
            <a:ext cx="3048335" cy="4271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124200"/>
            <a:ext cx="3708400" cy="2781300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86309">
            <a:off x="3064764" y="2279834"/>
            <a:ext cx="3048335" cy="4271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6" name="Picture 2" descr="http://ferrelljenkins.files.wordpress.com/2008/09/roman-army-01_padfield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31678">
            <a:off x="457200" y="3124200"/>
            <a:ext cx="3708400" cy="2781300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86309">
            <a:off x="3393649" y="2412409"/>
            <a:ext cx="3048335" cy="4271432"/>
          </a:xfrm>
          <a:prstGeom prst="rect">
            <a:avLst/>
          </a:prstGeom>
          <a:noFill/>
        </p:spPr>
      </p:pic>
      <p:sp>
        <p:nvSpPr>
          <p:cNvPr id="9" name="Oval Callout 8"/>
          <p:cNvSpPr/>
          <p:nvPr/>
        </p:nvSpPr>
        <p:spPr>
          <a:xfrm>
            <a:off x="2209800" y="1676400"/>
            <a:ext cx="1981200" cy="1600200"/>
          </a:xfrm>
          <a:prstGeom prst="wedgeEllipseCallout">
            <a:avLst>
              <a:gd name="adj1" fmla="val -17017"/>
              <a:gd name="adj2" fmla="val 955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Oval Callout 9"/>
          <p:cNvSpPr/>
          <p:nvPr/>
        </p:nvSpPr>
        <p:spPr>
          <a:xfrm>
            <a:off x="2209800" y="1676400"/>
            <a:ext cx="1981200" cy="1600200"/>
          </a:xfrm>
          <a:prstGeom prst="wedgeEllipseCallout">
            <a:avLst>
              <a:gd name="adj1" fmla="val -63571"/>
              <a:gd name="adj2" fmla="val 10029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600" dirty="0" smtClean="0"/>
              <a:t>¡Ayuda!</a:t>
            </a:r>
            <a:endParaRPr lang="es-ES_tradnl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133600"/>
            <a:ext cx="3048335" cy="4271432"/>
          </a:xfrm>
          <a:prstGeom prst="rect">
            <a:avLst/>
          </a:prstGeom>
          <a:noFill/>
        </p:spPr>
      </p:pic>
      <p:sp>
        <p:nvSpPr>
          <p:cNvPr id="9" name="Oval Callout 8"/>
          <p:cNvSpPr/>
          <p:nvPr/>
        </p:nvSpPr>
        <p:spPr>
          <a:xfrm>
            <a:off x="5029200" y="2819400"/>
            <a:ext cx="2590800" cy="1600200"/>
          </a:xfrm>
          <a:prstGeom prst="wedgeEllipseCallout">
            <a:avLst>
              <a:gd name="adj1" fmla="val -140308"/>
              <a:gd name="adj2" fmla="val -30089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¡Adiós muchachos!</a:t>
            </a:r>
            <a:endParaRPr lang="es-ES_tradnl" dirty="0"/>
          </a:p>
        </p:txBody>
      </p:sp>
      <p:sp>
        <p:nvSpPr>
          <p:cNvPr id="10" name="Oval Callout 9"/>
          <p:cNvSpPr/>
          <p:nvPr/>
        </p:nvSpPr>
        <p:spPr>
          <a:xfrm>
            <a:off x="5029200" y="2819400"/>
            <a:ext cx="2590800" cy="1600200"/>
          </a:xfrm>
          <a:prstGeom prst="wedgeEllipseCallout">
            <a:avLst>
              <a:gd name="adj1" fmla="val -93618"/>
              <a:gd name="adj2" fmla="val -36701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¡Adiós muchachos!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r>
              <a:rPr lang="es-ES" dirty="0" smtClean="0"/>
              <a:t>Los visigodos vivieron en españa por mucho tiempo.</a:t>
            </a:r>
            <a:endParaRPr lang="es-ES" dirty="0"/>
          </a:p>
        </p:txBody>
      </p:sp>
      <p:pic>
        <p:nvPicPr>
          <p:cNvPr id="9" name="Content Placeholder 8" descr="241px-Reino_de_los_visigodos.svg.png"/>
          <p:cNvPicPr>
            <a:picLocks noGrp="1" noChangeAspect="1"/>
          </p:cNvPicPr>
          <p:nvPr>
            <p:ph idx="1"/>
          </p:nvPr>
        </p:nvPicPr>
        <p:blipFill>
          <a:blip r:embed="rId2"/>
          <a:srcRect l="-44311" r="-44311"/>
          <a:stretch>
            <a:fillRect/>
          </a:stretch>
        </p:blipFill>
        <p:spPr>
          <a:xfrm>
            <a:off x="-914400" y="1295400"/>
            <a:ext cx="11734800" cy="5562600"/>
          </a:xfrm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 r="2513" b="12391"/>
          <a:stretch>
            <a:fillRect/>
          </a:stretch>
        </p:blipFill>
        <p:spPr bwMode="auto">
          <a:xfrm>
            <a:off x="1524000" y="1447800"/>
            <a:ext cx="2590800" cy="3262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/>
          </a:bodyPr>
          <a:lstStyle/>
          <a:p>
            <a:r>
              <a:rPr lang="es-ES" dirty="0" smtClean="0"/>
              <a:t>Los visigodos hablaban latín y gotíco.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1981669"/>
            <a:ext cx="3048000" cy="427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228600"/>
            <a:ext cx="9448800" cy="1722438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Un día, en el siglo 8, los</a:t>
            </a:r>
            <a:r>
              <a:rPr lang="es-ES" dirty="0" smtClean="0"/>
              <a:t> moros </a:t>
            </a:r>
            <a:r>
              <a:rPr lang="es-ES" dirty="0" smtClean="0"/>
              <a:t>invadieron a España. Ellos eran muy poderosos también. 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8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9220" name="Picture 4" descr="http://www.p-rr-tt.org.uk/Medieval_Soldie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124200"/>
            <a:ext cx="1743200" cy="2442632"/>
          </a:xfrm>
          <a:prstGeom prst="rect">
            <a:avLst/>
          </a:prstGeom>
          <a:noFill/>
        </p:spPr>
      </p:pic>
      <p:pic>
        <p:nvPicPr>
          <p:cNvPr id="6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3657600"/>
            <a:ext cx="2245779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2057400"/>
          </a:xfrm>
        </p:spPr>
        <p:txBody>
          <a:bodyPr>
            <a:normAutofit fontScale="90000"/>
          </a:bodyPr>
          <a:lstStyle/>
          <a:p>
            <a:r>
              <a:rPr lang="es-ES" sz="3778" dirty="0" smtClean="0"/>
              <a:t>Los moros venían de África.  </a:t>
            </a:r>
            <a:br>
              <a:rPr lang="es-ES" sz="3778" dirty="0" smtClean="0"/>
            </a:br>
            <a:r>
              <a:rPr lang="es-ES" sz="3778" dirty="0" smtClean="0"/>
              <a:t>Ellos hablaban árabe y eran musulmanes. </a:t>
            </a:r>
            <a:br>
              <a:rPr lang="es-ES" sz="3778" dirty="0" smtClean="0"/>
            </a:br>
            <a:r>
              <a:rPr lang="es-ES" sz="3778" dirty="0" smtClean="0"/>
              <a:t>Los</a:t>
            </a:r>
            <a:r>
              <a:rPr lang="es-ES" sz="3778" dirty="0" smtClean="0"/>
              <a:t> moros </a:t>
            </a:r>
            <a:r>
              <a:rPr lang="es-ES" sz="3778" dirty="0" smtClean="0"/>
              <a:t>vivieron en España hasta el año 1492.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6" name="Picture 5" descr="466px-Almoravid-empire-en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20611"/>
            <a:ext cx="6019800" cy="5237389"/>
          </a:xfrm>
          <a:prstGeom prst="rect">
            <a:avLst/>
          </a:prstGeom>
        </p:spPr>
      </p:pic>
      <p:pic>
        <p:nvPicPr>
          <p:cNvPr id="7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3429000"/>
            <a:ext cx="1981200" cy="2487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2057400"/>
          </a:xfrm>
        </p:spPr>
        <p:txBody>
          <a:bodyPr>
            <a:normAutofit/>
          </a:bodyPr>
          <a:lstStyle/>
          <a:p>
            <a:r>
              <a:rPr lang="es-ES" sz="3778" dirty="0" smtClean="0"/>
              <a:t>Ellos trajeron mucha cultura a España.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6" name="Picture 5" descr="466px-Almoravid-empire-en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20611"/>
            <a:ext cx="6019800" cy="5237389"/>
          </a:xfrm>
          <a:prstGeom prst="rect">
            <a:avLst/>
          </a:prstGeom>
        </p:spPr>
      </p:pic>
      <p:pic>
        <p:nvPicPr>
          <p:cNvPr id="7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3429000"/>
            <a:ext cx="1981200" cy="2487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2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53728"/>
            <a:ext cx="7472363" cy="5604272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828800"/>
            <a:ext cx="3124200" cy="28194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2057400"/>
            <a:ext cx="2105215" cy="2628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0"/>
            <a:ext cx="9448800" cy="1981200"/>
          </a:xfrm>
        </p:spPr>
        <p:txBody>
          <a:bodyPr>
            <a:normAutofit fontScale="90000"/>
          </a:bodyPr>
          <a:lstStyle/>
          <a:p>
            <a:r>
              <a:rPr lang="es-ES" sz="3111" dirty="0" smtClean="0"/>
              <a:t>Un día los reyes católicos de España, Fernando e Isabel, decidieron que no querían que los musulmanes vivieran en España.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10" name="Oval Callout 9"/>
          <p:cNvSpPr/>
          <p:nvPr/>
        </p:nvSpPr>
        <p:spPr>
          <a:xfrm>
            <a:off x="6248400" y="1676400"/>
            <a:ext cx="2286000" cy="1143000"/>
          </a:xfrm>
          <a:prstGeom prst="wedgeEllipseCallout">
            <a:avLst>
              <a:gd name="adj1" fmla="val -60669"/>
              <a:gd name="adj2" fmla="val 10777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 smtClean="0"/>
              <a:t>No queremos los moros.</a:t>
            </a:r>
            <a:endParaRPr lang="es-ES_tradnl" sz="2000" dirty="0"/>
          </a:p>
        </p:txBody>
      </p:sp>
      <p:sp>
        <p:nvSpPr>
          <p:cNvPr id="11" name="Oval Callout 10"/>
          <p:cNvSpPr/>
          <p:nvPr/>
        </p:nvSpPr>
        <p:spPr>
          <a:xfrm>
            <a:off x="914400" y="3733800"/>
            <a:ext cx="2590800" cy="1143000"/>
          </a:xfrm>
          <a:prstGeom prst="wedgeEllipseCallout">
            <a:avLst>
              <a:gd name="adj1" fmla="val 50392"/>
              <a:gd name="adj2" fmla="val -9114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 smtClean="0"/>
              <a:t>Los moros necesitan salir de España.</a:t>
            </a:r>
            <a:endParaRPr lang="es-ES_tradnl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Había una vez, en un lugar muy muy lejano, un país que se llamaba España.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6386" name="Picture 2" descr="http://college.cengage.com/languages/spanish/resources/students/maps/espana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599" y="1600200"/>
            <a:ext cx="6248401" cy="4942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2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53728"/>
            <a:ext cx="7472363" cy="5604272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828800"/>
            <a:ext cx="3124200" cy="28194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2057400"/>
            <a:ext cx="2105215" cy="2628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152400"/>
            <a:ext cx="9448800" cy="1828800"/>
          </a:xfrm>
        </p:spPr>
        <p:txBody>
          <a:bodyPr>
            <a:normAutofit/>
          </a:bodyPr>
          <a:lstStyle/>
          <a:p>
            <a:r>
              <a:rPr lang="es-ES" sz="3333" dirty="0" smtClean="0"/>
              <a:t>Los moros y los católicos peleaban mucho.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10" name="Oval Callout 9"/>
          <p:cNvSpPr/>
          <p:nvPr/>
        </p:nvSpPr>
        <p:spPr>
          <a:xfrm>
            <a:off x="6248400" y="1676400"/>
            <a:ext cx="2286000" cy="1143000"/>
          </a:xfrm>
          <a:prstGeom prst="wedgeEllipseCallout">
            <a:avLst>
              <a:gd name="adj1" fmla="val -60669"/>
              <a:gd name="adj2" fmla="val 10777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 smtClean="0"/>
              <a:t>¡Si! ¡Salgan!</a:t>
            </a:r>
            <a:endParaRPr lang="es-ES_tradnl" sz="2000" dirty="0"/>
          </a:p>
        </p:txBody>
      </p:sp>
      <p:sp>
        <p:nvSpPr>
          <p:cNvPr id="11" name="Oval Callout 10"/>
          <p:cNvSpPr/>
          <p:nvPr/>
        </p:nvSpPr>
        <p:spPr>
          <a:xfrm>
            <a:off x="914400" y="3810000"/>
            <a:ext cx="3048000" cy="1295400"/>
          </a:xfrm>
          <a:prstGeom prst="wedgeEllipseCallout">
            <a:avLst>
              <a:gd name="adj1" fmla="val 34144"/>
              <a:gd name="adj2" fmla="val -908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 smtClean="0"/>
              <a:t>España es católica. Ustedes deben salir. </a:t>
            </a:r>
            <a:endParaRPr lang="es-ES_tradnl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828800"/>
            <a:ext cx="2533135" cy="22860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057400"/>
            <a:ext cx="1524000" cy="19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448800" cy="2209800"/>
          </a:xfrm>
        </p:spPr>
        <p:txBody>
          <a:bodyPr>
            <a:normAutofit fontScale="90000"/>
          </a:bodyPr>
          <a:lstStyle/>
          <a:p>
            <a:r>
              <a:rPr lang="es-ES" sz="3333" dirty="0" smtClean="0"/>
              <a:t>Ellos sacaron a todos los musulmanes del país. Algunos Moros, se quedaron en España, pero ellos tuvieron que convertirse en católicos. 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13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3810000"/>
            <a:ext cx="1638812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133600"/>
            <a:ext cx="2533135" cy="22860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287896"/>
            <a:ext cx="1524000" cy="19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448800" cy="2209800"/>
          </a:xfrm>
        </p:spPr>
        <p:txBody>
          <a:bodyPr>
            <a:normAutofit fontScale="90000"/>
          </a:bodyPr>
          <a:lstStyle/>
          <a:p>
            <a:r>
              <a:rPr lang="es-ES" sz="3333" dirty="0" smtClean="0"/>
              <a:t>Ellos sacaron a todos los musulmanes del país. Algunos Moros, se quedaron en España, pero ellos tuvieron que convertirse en católicos. 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13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4038600"/>
            <a:ext cx="1638812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895600"/>
            <a:ext cx="2533135" cy="22860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276600"/>
            <a:ext cx="1524000" cy="19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448800" cy="2209800"/>
          </a:xfrm>
        </p:spPr>
        <p:txBody>
          <a:bodyPr>
            <a:normAutofit fontScale="90000"/>
          </a:bodyPr>
          <a:lstStyle/>
          <a:p>
            <a:r>
              <a:rPr lang="es-ES" sz="3333" dirty="0" smtClean="0"/>
              <a:t>Ellos sacaron a todos los musulmanes del país. Algunos Moros, se quedaron en España, pero ellos tuvieron que convertirse en católicos. 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13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5029200"/>
            <a:ext cx="1638812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429000"/>
            <a:ext cx="2533135" cy="22860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964296"/>
            <a:ext cx="1524000" cy="19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448800" cy="2209800"/>
          </a:xfrm>
        </p:spPr>
        <p:txBody>
          <a:bodyPr>
            <a:normAutofit fontScale="90000"/>
          </a:bodyPr>
          <a:lstStyle/>
          <a:p>
            <a:r>
              <a:rPr lang="es-ES" sz="3333" dirty="0" smtClean="0"/>
              <a:t>Ellos sacaron a todos los musulmanes del país. Algunos Moros, se quedaron en España, pero ellos tuvieron que convertirse en católicos. 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13" name="Picture 2" descr="http://www.wilsonsalmanac.com/images2/med_moor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BF8"/>
              </a:clrFrom>
              <a:clrTo>
                <a:srgbClr val="FDFB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6172200"/>
            <a:ext cx="1638812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Map of Hispania (Spain and Portugal) During Roman 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82842"/>
          </a:xfrm>
          <a:prstGeom prst="rect">
            <a:avLst/>
          </a:prstGeom>
          <a:noFill/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038600"/>
            <a:ext cx="2533135" cy="2286000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4421496"/>
            <a:ext cx="1524000" cy="19031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448800" cy="2209800"/>
          </a:xfrm>
        </p:spPr>
        <p:txBody>
          <a:bodyPr>
            <a:normAutofit fontScale="90000"/>
          </a:bodyPr>
          <a:lstStyle/>
          <a:p>
            <a:r>
              <a:rPr lang="es-ES" sz="3333" dirty="0" smtClean="0"/>
              <a:t>Ellos sacaron a todos los musulmanes del país. Algunos Moros, se quedaron en España, pero ellos tuvieron que convertirse en católicos. 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7038"/>
            <a:ext cx="9144000" cy="1173162"/>
          </a:xfrm>
        </p:spPr>
        <p:txBody>
          <a:bodyPr>
            <a:normAutofit fontScale="90000"/>
          </a:bodyPr>
          <a:lstStyle/>
          <a:p>
            <a:r>
              <a:rPr lang="es-ES" sz="3556" dirty="0" smtClean="0"/>
              <a:t>Los reyes católicos, decidieron que todo el país debe hablar 1 idioma. Ellos escogieron el idioma castellano (español). 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5638800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038600"/>
            <a:ext cx="2533135" cy="2286000"/>
          </a:xfrm>
          <a:prstGeom prst="rect">
            <a:avLst/>
          </a:prstGeom>
        </p:spPr>
      </p:pic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4421496"/>
            <a:ext cx="1524000" cy="190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7038"/>
            <a:ext cx="9144000" cy="1173162"/>
          </a:xfrm>
        </p:spPr>
        <p:txBody>
          <a:bodyPr>
            <a:normAutofit fontScale="90000"/>
          </a:bodyPr>
          <a:lstStyle/>
          <a:p>
            <a:r>
              <a:rPr lang="es-ES" sz="3556" dirty="0" smtClean="0"/>
              <a:t>Los reyes católicos, decidieron que todo el país debe hablar 1 idioma. Ellos escogieron el idioma castellano (español). 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5638800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038600"/>
            <a:ext cx="2533135" cy="2286000"/>
          </a:xfrm>
          <a:prstGeom prst="rect">
            <a:avLst/>
          </a:prstGeom>
        </p:spPr>
      </p:pic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4421496"/>
            <a:ext cx="1524000" cy="190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7038"/>
            <a:ext cx="9144000" cy="1173162"/>
          </a:xfrm>
        </p:spPr>
        <p:txBody>
          <a:bodyPr>
            <a:normAutofit fontScale="90000"/>
          </a:bodyPr>
          <a:lstStyle/>
          <a:p>
            <a:r>
              <a:rPr lang="es-ES" sz="3556" dirty="0" smtClean="0"/>
              <a:t>España empezó a ser un país muy importante y poderoso. 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5638800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038600"/>
            <a:ext cx="2533135" cy="2286000"/>
          </a:xfrm>
          <a:prstGeom prst="rect">
            <a:avLst/>
          </a:prstGeom>
        </p:spPr>
      </p:pic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4421496"/>
            <a:ext cx="1524000" cy="190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73162"/>
          </a:xfrm>
        </p:spPr>
        <p:txBody>
          <a:bodyPr>
            <a:normAutofit/>
          </a:bodyPr>
          <a:lstStyle/>
          <a:p>
            <a:r>
              <a:rPr lang="es-ES" dirty="0" smtClean="0"/>
              <a:t>¡El fin!</a:t>
            </a:r>
            <a:endParaRPr lang="es-ES" dirty="0"/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5638800"/>
          </a:xfrm>
          <a:prstGeom prst="rect">
            <a:avLst/>
          </a:prstGeom>
        </p:spPr>
      </p:pic>
      <p:pic>
        <p:nvPicPr>
          <p:cNvPr id="5" name="Picture 4" descr="bk_crowncardTheKing_en_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75878"/>
            <a:ext cx="3599935" cy="3248722"/>
          </a:xfrm>
          <a:prstGeom prst="rect">
            <a:avLst/>
          </a:prstGeom>
        </p:spPr>
      </p:pic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505200"/>
            <a:ext cx="2196746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Content Placeholder 3" descr="Picture 25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09600"/>
            <a:ext cx="4775200" cy="3581400"/>
          </a:xfrm>
        </p:spPr>
      </p:pic>
      <p:pic>
        <p:nvPicPr>
          <p:cNvPr id="38916" name="Picture 4" descr="Picture 198.jpg"/>
          <p:cNvPicPr>
            <a:picLocks noChangeAspect="1"/>
          </p:cNvPicPr>
          <p:nvPr/>
        </p:nvPicPr>
        <p:blipFill>
          <a:blip r:embed="rId3"/>
          <a:srcRect l="14444" t="8888" r="2592" b="6667"/>
          <a:stretch>
            <a:fillRect/>
          </a:stretch>
        </p:blipFill>
        <p:spPr bwMode="auto">
          <a:xfrm>
            <a:off x="4724400" y="609600"/>
            <a:ext cx="443547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Picture 17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33800"/>
            <a:ext cx="472440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solidFill>
            <a:schemeClr val="lt1">
              <a:alpha val="4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España era un país muy bonito. </a:t>
            </a:r>
            <a:br>
              <a:rPr lang="es-ES" dirty="0" smtClean="0"/>
            </a:br>
            <a:r>
              <a:rPr lang="es-ES" dirty="0" smtClean="0"/>
              <a:t>Tenía muchos lugares interesantes.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64" name="Picture 2" descr="F:\Pictures\Spain Pictures\DSC005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"/>
            <a:ext cx="54102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3" descr="F:\Pictures\Spain Pictures\DSC006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609600"/>
            <a:ext cx="37147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4" descr="F:\Pictures\Spain Pictures\DSC007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86200"/>
            <a:ext cx="4191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5" descr="F:\Pictures\Spain Pictures\DSC007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3886200"/>
            <a:ext cx="4953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5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solidFill>
            <a:schemeClr val="lt1">
              <a:alpha val="4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España era un país muy bonito. </a:t>
            </a:r>
            <a:br>
              <a:rPr kumimoji="0" lang="es-E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E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Tenía muchos lugares interesantes.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F:\Pictures\Spain Pictures\DSC00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943600"/>
            <a:ext cx="6858000" cy="9144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Este el rey Juan Carlos II.</a:t>
            </a:r>
            <a:br>
              <a:rPr lang="es-ES" dirty="0" smtClean="0"/>
            </a:br>
            <a:endParaRPr lang="es-ES" dirty="0"/>
          </a:p>
        </p:txBody>
      </p:sp>
      <p:pic>
        <p:nvPicPr>
          <p:cNvPr id="14339" name="Picture 3" descr="http://static.flickr.com/63/188207338_7fca5de9d5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635487"/>
            <a:ext cx="2771775" cy="3993912"/>
          </a:xfrm>
          <a:prstGeom prst="rect">
            <a:avLst/>
          </a:prstGeom>
          <a:noFill/>
        </p:spPr>
      </p:pic>
      <p:pic>
        <p:nvPicPr>
          <p:cNvPr id="14341" name="Picture 5" descr="http://www.laverdaduniversal.org/images/felipeca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524000"/>
            <a:ext cx="2247900" cy="3028950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371600" y="1600200"/>
            <a:ext cx="70104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778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Este es el princip</a:t>
            </a:r>
            <a:r>
              <a:rPr lang="es-ES" sz="5778" dirty="0" smtClean="0">
                <a:latin typeface="+mj-lt"/>
                <a:ea typeface="+mj-ea"/>
                <a:cs typeface="+mj-cs"/>
              </a:rPr>
              <a:t>e Felipe.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778" dirty="0" smtClean="0">
                <a:latin typeface="+mj-lt"/>
                <a:ea typeface="+mj-ea"/>
                <a:cs typeface="+mj-cs"/>
              </a:rPr>
              <a:t>Futuro rey de españa.</a:t>
            </a: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F:\Pictures\Spain Pictures\DSC00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Un día, el rey de España decidió contarle la historia de España a su hijo.</a:t>
            </a:r>
            <a:endParaRPr lang="es-ES" dirty="0"/>
          </a:p>
        </p:txBody>
      </p:sp>
      <p:pic>
        <p:nvPicPr>
          <p:cNvPr id="14339" name="Picture 3" descr="http://static.flickr.com/63/188207338_7fca5de9d5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635487"/>
            <a:ext cx="2771775" cy="3993912"/>
          </a:xfrm>
          <a:prstGeom prst="rect">
            <a:avLst/>
          </a:prstGeom>
          <a:noFill/>
        </p:spPr>
      </p:pic>
      <p:pic>
        <p:nvPicPr>
          <p:cNvPr id="14341" name="Picture 5" descr="http://www.laverdaduniversal.org/images/felipeca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524000"/>
            <a:ext cx="2247900" cy="3028950"/>
          </a:xfrm>
          <a:prstGeom prst="rect">
            <a:avLst/>
          </a:prstGeom>
          <a:noFill/>
        </p:spPr>
      </p:pic>
      <p:sp>
        <p:nvSpPr>
          <p:cNvPr id="7" name="Oval Callout 6"/>
          <p:cNvSpPr/>
          <p:nvPr/>
        </p:nvSpPr>
        <p:spPr>
          <a:xfrm>
            <a:off x="1905000" y="1600200"/>
            <a:ext cx="3048000" cy="1752600"/>
          </a:xfrm>
          <a:prstGeom prst="wedgeEllipseCallout">
            <a:avLst>
              <a:gd name="adj1" fmla="val -58393"/>
              <a:gd name="adj2" fmla="val 590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Hijo mío, necesito contarte la historia de tu país.</a:t>
            </a:r>
            <a:endParaRPr lang="es-ES" sz="2200" dirty="0"/>
          </a:p>
        </p:txBody>
      </p:sp>
      <p:sp>
        <p:nvSpPr>
          <p:cNvPr id="8" name="Oval Callout 7"/>
          <p:cNvSpPr/>
          <p:nvPr/>
        </p:nvSpPr>
        <p:spPr>
          <a:xfrm>
            <a:off x="4495800" y="1600200"/>
            <a:ext cx="2438400" cy="1752600"/>
          </a:xfrm>
          <a:prstGeom prst="wedgeEllipseCallout">
            <a:avLst>
              <a:gd name="adj1" fmla="val 66945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¿Por qué?</a:t>
            </a:r>
          </a:p>
          <a:p>
            <a:pPr algn="ctr"/>
            <a:r>
              <a:rPr lang="es-ES" sz="2200" dirty="0" smtClean="0"/>
              <a:t>No me gusta la historia. 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F:\Pictures\Spain Pictures\DSC00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Un día, el rey de España decidió contarle la historia de España a su hijo.</a:t>
            </a:r>
            <a:endParaRPr lang="es-ES" dirty="0"/>
          </a:p>
        </p:txBody>
      </p:sp>
      <p:pic>
        <p:nvPicPr>
          <p:cNvPr id="14339" name="Picture 3" descr="http://static.flickr.com/63/188207338_7fca5de9d5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635487"/>
            <a:ext cx="2771775" cy="3993912"/>
          </a:xfrm>
          <a:prstGeom prst="rect">
            <a:avLst/>
          </a:prstGeom>
          <a:noFill/>
        </p:spPr>
      </p:pic>
      <p:pic>
        <p:nvPicPr>
          <p:cNvPr id="14341" name="Picture 5" descr="http://www.laverdaduniversal.org/images/felipeca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524000"/>
            <a:ext cx="2247900" cy="3028950"/>
          </a:xfrm>
          <a:prstGeom prst="rect">
            <a:avLst/>
          </a:prstGeom>
          <a:noFill/>
        </p:spPr>
      </p:pic>
      <p:sp>
        <p:nvSpPr>
          <p:cNvPr id="7" name="Oval Callout 6"/>
          <p:cNvSpPr/>
          <p:nvPr/>
        </p:nvSpPr>
        <p:spPr>
          <a:xfrm>
            <a:off x="2209800" y="1600200"/>
            <a:ext cx="4114800" cy="1752600"/>
          </a:xfrm>
          <a:prstGeom prst="wedgeEllipseCallout">
            <a:avLst>
              <a:gd name="adj1" fmla="val -64621"/>
              <a:gd name="adj2" fmla="val 590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Un día tú serás el rey de España. </a:t>
            </a:r>
          </a:p>
          <a:p>
            <a:pPr algn="ctr"/>
            <a:r>
              <a:rPr lang="es-ES" sz="2200" dirty="0" smtClean="0"/>
              <a:t>Tú necesitas saber la historia de tu país.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F:\Pictures\Spain Pictures\DSC00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El rey quería que su hijo fuera el mejor rey de todo el mundo.</a:t>
            </a:r>
            <a:endParaRPr lang="es-ES" dirty="0"/>
          </a:p>
        </p:txBody>
      </p:sp>
      <p:pic>
        <p:nvPicPr>
          <p:cNvPr id="14339" name="Picture 3" descr="http://static.flickr.com/63/188207338_7fca5de9d5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635487"/>
            <a:ext cx="2771775" cy="3993912"/>
          </a:xfrm>
          <a:prstGeom prst="rect">
            <a:avLst/>
          </a:prstGeom>
          <a:noFill/>
        </p:spPr>
      </p:pic>
      <p:pic>
        <p:nvPicPr>
          <p:cNvPr id="14341" name="Picture 5" descr="http://www.laverdaduniversal.org/images/felipeca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524000"/>
            <a:ext cx="2247900" cy="3028950"/>
          </a:xfrm>
          <a:prstGeom prst="rect">
            <a:avLst/>
          </a:prstGeom>
          <a:noFill/>
        </p:spPr>
      </p:pic>
      <p:sp>
        <p:nvSpPr>
          <p:cNvPr id="7" name="Oval Callout 6"/>
          <p:cNvSpPr/>
          <p:nvPr/>
        </p:nvSpPr>
        <p:spPr>
          <a:xfrm>
            <a:off x="2209800" y="1600200"/>
            <a:ext cx="2743200" cy="1752600"/>
          </a:xfrm>
          <a:prstGeom prst="wedgeEllipseCallout">
            <a:avLst>
              <a:gd name="adj1" fmla="val -73441"/>
              <a:gd name="adj2" fmla="val 590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Quiero que tu seas el mejor rey de todo el mundo.</a:t>
            </a:r>
            <a:endParaRPr lang="es-ES" sz="2200" dirty="0"/>
          </a:p>
        </p:txBody>
      </p:sp>
      <p:sp>
        <p:nvSpPr>
          <p:cNvPr id="8" name="Oval Callout 7"/>
          <p:cNvSpPr/>
          <p:nvPr/>
        </p:nvSpPr>
        <p:spPr>
          <a:xfrm>
            <a:off x="4495800" y="1600200"/>
            <a:ext cx="2438400" cy="1752600"/>
          </a:xfrm>
          <a:prstGeom prst="wedgeEllipseCallout">
            <a:avLst>
              <a:gd name="adj1" fmla="val 66945"/>
              <a:gd name="adj2" fmla="val 6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dirty="0" smtClean="0"/>
              <a:t>Esta bien. Cuentame la historia.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</TotalTime>
  <Words>688</Words>
  <Application>Microsoft Macintosh PowerPoint</Application>
  <PresentationFormat>On-screen Show (4:3)</PresentationFormat>
  <Paragraphs>64</Paragraphs>
  <Slides>39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La historia del español</vt:lpstr>
      <vt:lpstr>Vocabulario</vt:lpstr>
      <vt:lpstr>Había una vez, en un lugar muy muy lejano, un país que se llamaba España.</vt:lpstr>
      <vt:lpstr>España era un país muy bonito.  Tenía muchos lugares interesantes.</vt:lpstr>
      <vt:lpstr>Slide 5</vt:lpstr>
      <vt:lpstr>Este el rey Juan Carlos II. </vt:lpstr>
      <vt:lpstr>Un día, el rey de España decidió contarle la historia de España a su hijo.</vt:lpstr>
      <vt:lpstr>Un día, el rey de España decidió contarle la historia de España a su hijo.</vt:lpstr>
      <vt:lpstr>El rey quería que su hijo fuera el mejor rey de todo el mundo.</vt:lpstr>
      <vt:lpstr>El rey empezó a contar la historia.</vt:lpstr>
      <vt:lpstr>Slide 11</vt:lpstr>
      <vt:lpstr>Slide 12</vt:lpstr>
      <vt:lpstr>Slide 13</vt:lpstr>
      <vt:lpstr>Slide 14</vt:lpstr>
      <vt:lpstr>Los visigodos sacaron a los romanos de españa. 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Los visigodos vivieron en españa por mucho tiempo.</vt:lpstr>
      <vt:lpstr>Los visigodos hablaban latín y gotíco.</vt:lpstr>
      <vt:lpstr>Un día, en el siglo 8, los moros invadieron a España. Ellos eran muy poderosos también. </vt:lpstr>
      <vt:lpstr>Los moros venían de África.   Ellos hablaban árabe y eran musulmanes.  Los moros vivieron en España hasta el año 1492. </vt:lpstr>
      <vt:lpstr>Ellos trajeron mucha cultura a España. </vt:lpstr>
      <vt:lpstr>Un día los reyes católicos de España, Fernando e Isabel, decidieron que no querían que los musulmanes vivieran en España. </vt:lpstr>
      <vt:lpstr>Los moros y los católicos peleaban mucho. </vt:lpstr>
      <vt:lpstr>Ellos sacaron a todos los musulmanes del país. Algunos Moros, se quedaron en España, pero ellos tuvieron que convertirse en católicos.    </vt:lpstr>
      <vt:lpstr>Ellos sacaron a todos los musulmanes del país. Algunos Moros, se quedaron en España, pero ellos tuvieron que convertirse en católicos.    </vt:lpstr>
      <vt:lpstr>Ellos sacaron a todos los musulmanes del país. Algunos Moros, se quedaron en España, pero ellos tuvieron que convertirse en católicos.    </vt:lpstr>
      <vt:lpstr>Ellos sacaron a todos los musulmanes del país. Algunos Moros, se quedaron en España, pero ellos tuvieron que convertirse en católicos.    </vt:lpstr>
      <vt:lpstr>Ellos sacaron a todos los musulmanes del país. Algunos Moros, se quedaron en España, pero ellos tuvieron que convertirse en católicos.    </vt:lpstr>
      <vt:lpstr>Los reyes católicos, decidieron que todo el país debe hablar 1 idioma. Ellos escogieron el idioma castellano (español).  </vt:lpstr>
      <vt:lpstr>Los reyes católicos, decidieron que todo el país debe hablar 1 idioma. Ellos escogieron el idioma castellano (español).  </vt:lpstr>
      <vt:lpstr>España empezó a ser un país muy importante y poderoso.  </vt:lpstr>
      <vt:lpstr>¡El fin!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historia de España</dc:title>
  <dc:creator/>
  <cp:lastModifiedBy>Benjamin Rush</cp:lastModifiedBy>
  <cp:revision>24</cp:revision>
  <dcterms:created xsi:type="dcterms:W3CDTF">2011-09-12T11:38:01Z</dcterms:created>
  <dcterms:modified xsi:type="dcterms:W3CDTF">2011-09-12T21:50:04Z</dcterms:modified>
</cp:coreProperties>
</file>